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wav"/>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5"/>
  </p:notesMasterIdLst>
  <p:sldIdLst>
    <p:sldId id="256" r:id="rId2"/>
    <p:sldId id="282" r:id="rId3"/>
    <p:sldId id="257" r:id="rId4"/>
    <p:sldId id="294" r:id="rId5"/>
    <p:sldId id="295" r:id="rId6"/>
    <p:sldId id="315" r:id="rId7"/>
    <p:sldId id="316" r:id="rId8"/>
    <p:sldId id="317" r:id="rId9"/>
    <p:sldId id="278" r:id="rId10"/>
    <p:sldId id="273" r:id="rId11"/>
    <p:sldId id="274" r:id="rId12"/>
    <p:sldId id="275" r:id="rId13"/>
    <p:sldId id="276"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022F"/>
    <a:srgbClr val="160223"/>
    <a:srgbClr val="2C0346"/>
    <a:srgbClr val="3F003F"/>
    <a:srgbClr val="FFFF99"/>
    <a:srgbClr val="00003F"/>
    <a:srgbClr val="000066"/>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7" d="100"/>
          <a:sy n="87" d="100"/>
        </p:scale>
        <p:origin x="-90" y="-180"/>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CD216B2-ACBC-44B0-85F7-759020758E26}" type="datetimeFigureOut">
              <a:rPr lang="en-CA" smtClean="0"/>
              <a:t>2020-09-07</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60ACAB6-06A0-453C-A925-AEEA3DA9F518}" type="slidenum">
              <a:rPr lang="en-CA" smtClean="0"/>
              <a:t>‹#›</a:t>
            </a:fld>
            <a:endParaRPr lang="en-CA"/>
          </a:p>
        </p:txBody>
      </p:sp>
    </p:spTree>
    <p:extLst>
      <p:ext uri="{BB962C8B-B14F-4D97-AF65-F5344CB8AC3E}">
        <p14:creationId xmlns:p14="http://schemas.microsoft.com/office/powerpoint/2010/main" val="20010639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image" Target="../media/image3.JPG"/><Relationship Id="rId1" Type="http://schemas.openxmlformats.org/officeDocument/2006/relationships/slideMaster" Target="../slideMasters/slideMaster1.xml"/><Relationship Id="rId6" Type="http://schemas.microsoft.com/office/2007/relationships/hdphoto" Target="../media/hdphoto1.wdp"/><Relationship Id="rId5" Type="http://schemas.openxmlformats.org/officeDocument/2006/relationships/image" Target="../media/image5.png"/><Relationship Id="rId10" Type="http://schemas.microsoft.com/office/2007/relationships/hdphoto" Target="../media/hdphoto3.wdp"/><Relationship Id="rId4" Type="http://schemas.openxmlformats.org/officeDocument/2006/relationships/image" Target="../media/image2.png"/><Relationship Id="rId9" Type="http://schemas.openxmlformats.org/officeDocument/2006/relationships/image" Target="../media/image7.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635375"/>
            <a:ext cx="7772400" cy="1470025"/>
          </a:xfrm>
        </p:spPr>
        <p:txBody>
          <a:bodyPr/>
          <a:lstStyle>
            <a:lvl1pPr>
              <a:defRPr b="1"/>
            </a:lvl1pPr>
          </a:lstStyle>
          <a:p>
            <a:r>
              <a:rPr lang="en-US" smtClean="0"/>
              <a:t>Click to edit Master title style</a:t>
            </a:r>
            <a:endParaRPr lang="en-CA"/>
          </a:p>
        </p:txBody>
      </p:sp>
      <p:sp>
        <p:nvSpPr>
          <p:cNvPr id="11" name="Text Box 14"/>
          <p:cNvSpPr txBox="1">
            <a:spLocks noChangeArrowheads="1"/>
          </p:cNvSpPr>
          <p:nvPr userDrawn="1"/>
        </p:nvSpPr>
        <p:spPr bwMode="auto">
          <a:xfrm>
            <a:off x="2286000" y="641092"/>
            <a:ext cx="6553200" cy="40008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nchor="ctr">
            <a:spAutoFit/>
          </a:bodyPr>
          <a:lstStyle/>
          <a:p>
            <a:pPr algn="ctr" fontAlgn="auto">
              <a:spcBef>
                <a:spcPts val="0"/>
              </a:spcBef>
              <a:spcAft>
                <a:spcPts val="0"/>
              </a:spcAft>
              <a:defRPr/>
            </a:pPr>
            <a:r>
              <a:rPr lang="en-US" sz="2000" cap="small" baseline="0" dirty="0" smtClean="0">
                <a:solidFill>
                  <a:schemeClr val="bg1"/>
                </a:solidFill>
                <a:latin typeface="Constantia" panose="02030602050306030303" pitchFamily="18" charset="0"/>
                <a:cs typeface="Arial" pitchFamily="34" charset="0"/>
              </a:rPr>
              <a:t>Ne 112</a:t>
            </a:r>
            <a:r>
              <a:rPr lang="en-US" sz="2000" dirty="0" smtClean="0">
                <a:solidFill>
                  <a:schemeClr val="bg1"/>
                </a:solidFill>
                <a:latin typeface="Georgia" panose="02040502050405020303" pitchFamily="18" charset="0"/>
                <a:cs typeface="Arial" pitchFamily="34" charset="0"/>
              </a:rPr>
              <a:t> </a:t>
            </a:r>
            <a:r>
              <a:rPr lang="en-US" sz="2000" i="1" dirty="0" smtClean="0">
                <a:solidFill>
                  <a:schemeClr val="bg1"/>
                </a:solidFill>
                <a:latin typeface="Georgia" panose="02040502050405020303" pitchFamily="18" charset="0"/>
                <a:cs typeface="Arial" pitchFamily="34" charset="0"/>
              </a:rPr>
              <a:t>Linear algebra for nanotechnology engineering</a:t>
            </a:r>
            <a:endParaRPr lang="en-US" sz="2000" i="1" dirty="0">
              <a:solidFill>
                <a:schemeClr val="bg1"/>
              </a:solidFill>
              <a:latin typeface="Georgia" panose="02040502050405020303" pitchFamily="18" charset="0"/>
              <a:cs typeface="Arial" pitchFamily="34" charset="0"/>
            </a:endParaRPr>
          </a:p>
        </p:txBody>
      </p:sp>
      <p:sp>
        <p:nvSpPr>
          <p:cNvPr id="12" name="Text Box 14"/>
          <p:cNvSpPr txBox="1">
            <a:spLocks noChangeArrowheads="1"/>
          </p:cNvSpPr>
          <p:nvPr userDrawn="1"/>
        </p:nvSpPr>
        <p:spPr bwMode="auto">
          <a:xfrm>
            <a:off x="4724400" y="5758413"/>
            <a:ext cx="3886200" cy="74479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spAutoFit/>
          </a:bodyPr>
          <a:lstStyle/>
          <a:p>
            <a:pPr defTabSz="457112">
              <a:spcBef>
                <a:spcPct val="20000"/>
              </a:spcBef>
              <a:defRPr/>
            </a:pPr>
            <a:r>
              <a:rPr lang="en-US" sz="1600" b="0" kern="0" dirty="0" smtClean="0">
                <a:solidFill>
                  <a:schemeClr val="bg1"/>
                </a:solidFill>
                <a:latin typeface="Georgia" panose="02040502050405020303" pitchFamily="18" charset="0"/>
                <a:ea typeface="ＭＳ Ｐゴシック" charset="-128"/>
                <a:cs typeface="Arial" pitchFamily="34" charset="0"/>
              </a:rPr>
              <a:t>Douglas </a:t>
            </a:r>
            <a:r>
              <a:rPr lang="en-US" sz="1600" b="0" kern="0" dirty="0">
                <a:solidFill>
                  <a:schemeClr val="bg1"/>
                </a:solidFill>
                <a:latin typeface="Georgia" panose="02040502050405020303" pitchFamily="18" charset="0"/>
                <a:ea typeface="ＭＳ Ｐゴシック" charset="-128"/>
                <a:cs typeface="Arial" pitchFamily="34" charset="0"/>
              </a:rPr>
              <a:t>Wilhelm Harder, </a:t>
            </a:r>
            <a:r>
              <a:rPr lang="en-US" sz="1600" b="0" kern="0" dirty="0" smtClean="0">
                <a:solidFill>
                  <a:schemeClr val="bg1"/>
                </a:solidFill>
                <a:latin typeface="Georgia" panose="02040502050405020303" pitchFamily="18" charset="0"/>
                <a:ea typeface="ＭＳ Ｐゴシック" charset="-128"/>
                <a:cs typeface="Arial" pitchFamily="34" charset="0"/>
              </a:rPr>
              <a:t>LEL, </a:t>
            </a:r>
            <a:r>
              <a:rPr lang="en-US" sz="1600" b="0" kern="0" dirty="0" err="1" smtClean="0">
                <a:solidFill>
                  <a:schemeClr val="bg1"/>
                </a:solidFill>
                <a:latin typeface="Georgia" panose="02040502050405020303" pitchFamily="18" charset="0"/>
                <a:ea typeface="ＭＳ Ｐゴシック" charset="-128"/>
                <a:cs typeface="Arial" pitchFamily="34" charset="0"/>
              </a:rPr>
              <a:t>M.Math</a:t>
            </a:r>
            <a:r>
              <a:rPr lang="en-US" sz="1600" b="0" kern="0" dirty="0" smtClean="0">
                <a:solidFill>
                  <a:schemeClr val="bg1"/>
                </a:solidFill>
                <a:latin typeface="Georgia" panose="02040502050405020303" pitchFamily="18" charset="0"/>
                <a:ea typeface="ＭＳ Ｐゴシック" charset="-128"/>
                <a:cs typeface="Arial" pitchFamily="34" charset="0"/>
              </a:rPr>
              <a:t>.</a:t>
            </a:r>
          </a:p>
          <a:p>
            <a:pPr defTabSz="457112">
              <a:spcBef>
                <a:spcPct val="20000"/>
              </a:spcBef>
              <a:defRPr/>
            </a:pPr>
            <a:r>
              <a:rPr lang="en-US" sz="1100" kern="0" dirty="0" smtClean="0">
                <a:solidFill>
                  <a:schemeClr val="bg1"/>
                </a:solidFill>
                <a:latin typeface="Georgia" panose="02040502050405020303" pitchFamily="18" charset="0"/>
                <a:ea typeface="ＭＳ Ｐゴシック" charset="-128"/>
                <a:cs typeface="Arial" pitchFamily="34" charset="0"/>
              </a:rPr>
              <a:t>dwharder@uwaterloo.ca</a:t>
            </a:r>
          </a:p>
          <a:p>
            <a:pPr defTabSz="457112">
              <a:spcBef>
                <a:spcPct val="20000"/>
              </a:spcBef>
              <a:defRPr/>
            </a:pPr>
            <a:r>
              <a:rPr lang="en-US" sz="1100" kern="0" dirty="0" smtClean="0">
                <a:solidFill>
                  <a:schemeClr val="bg1"/>
                </a:solidFill>
                <a:latin typeface="Georgia" panose="02040502050405020303" pitchFamily="18" charset="0"/>
                <a:ea typeface="ＭＳ Ｐゴシック" charset="-128"/>
                <a:cs typeface="Arial" pitchFamily="34" charset="0"/>
              </a:rPr>
              <a:t>dwharder@gmail.com</a:t>
            </a:r>
            <a:endParaRPr lang="en-US" sz="1050" kern="0" dirty="0">
              <a:solidFill>
                <a:schemeClr val="bg1"/>
              </a:solidFill>
              <a:latin typeface="Georgia" panose="02040502050405020303" pitchFamily="18" charset="0"/>
              <a:ea typeface="ＭＳ Ｐゴシック" charset="-128"/>
              <a:cs typeface="Arial" pitchFamily="34" charset="0"/>
            </a:endParaRPr>
          </a:p>
        </p:txBody>
      </p:sp>
      <p:pic>
        <p:nvPicPr>
          <p:cNvPr id="13"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251520" y="6257914"/>
            <a:ext cx="1272512" cy="411446"/>
          </a:xfrm>
          <a:prstGeom prst="rect">
            <a:avLst/>
          </a:prstGeom>
          <a:noFill/>
          <a:ln w="9525">
            <a:noFill/>
            <a:miter lim="800000"/>
            <a:headEnd/>
            <a:tailEnd/>
          </a:ln>
        </p:spPr>
      </p:pic>
      <p:pic>
        <p:nvPicPr>
          <p:cNvPr id="14" name="Picture 3"/>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6511" y="-27384"/>
            <a:ext cx="2699345"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8" name="Picture 2" descr="C:\Users\Douglas\Desktop\mcpl.png"/>
          <p:cNvPicPr>
            <a:picLocks noChangeAspect="1" noChangeArrowheads="1"/>
          </p:cNvPicPr>
          <p:nvPr userDrawn="1"/>
        </p:nvPicPr>
        <p:blipFill>
          <a:blip r:embed="rId5" cstate="print">
            <a:extLst>
              <a:ext uri="{BEBA8EAE-BF5A-486C-A8C5-ECC9F3942E4B}">
                <a14:imgProps xmlns:a14="http://schemas.microsoft.com/office/drawing/2010/main">
                  <a14:imgLayer r:embed="rId6">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7629728" y="6089233"/>
            <a:ext cx="304800" cy="298449"/>
          </a:xfrm>
          <a:prstGeom prst="rect">
            <a:avLst/>
          </a:prstGeom>
          <a:noFill/>
          <a:extLst>
            <a:ext uri="{909E8E84-426E-40DD-AFC4-6F175D3DCCD1}">
              <a14:hiddenFill xmlns:a14="http://schemas.microsoft.com/office/drawing/2010/main">
                <a:solidFill>
                  <a:srgbClr val="FFFFFF"/>
                </a:solidFill>
              </a14:hiddenFill>
            </a:ext>
          </a:extLst>
        </p:spPr>
      </p:pic>
      <p:pic>
        <p:nvPicPr>
          <p:cNvPr id="14339" name="Picture 3" descr="C:\Users\Douglas\Desktop\linc.gif"/>
          <p:cNvPicPr>
            <a:picLocks noChangeAspect="1" noChangeArrowheads="1"/>
          </p:cNvPicPr>
          <p:nvPr userDrawn="1"/>
        </p:nvPicPr>
        <p:blipFill>
          <a:blip r:embed="rId7" cstate="print">
            <a:extLst>
              <a:ext uri="{BEBA8EAE-BF5A-486C-A8C5-ECC9F3942E4B}">
                <a14:imgProps xmlns:a14="http://schemas.microsoft.com/office/drawing/2010/main">
                  <a14:imgLayer r:embed="rId8">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137220" y="5410200"/>
            <a:ext cx="274922" cy="353348"/>
          </a:xfrm>
          <a:prstGeom prst="rect">
            <a:avLst/>
          </a:prstGeom>
          <a:noFill/>
          <a:extLst>
            <a:ext uri="{909E8E84-426E-40DD-AFC4-6F175D3DCCD1}">
              <a14:hiddenFill xmlns:a14="http://schemas.microsoft.com/office/drawing/2010/main">
                <a:solidFill>
                  <a:srgbClr val="FFFFFF"/>
                </a:solidFill>
              </a14:hiddenFill>
            </a:ext>
          </a:extLst>
        </p:spPr>
      </p:pic>
      <p:pic>
        <p:nvPicPr>
          <p:cNvPr id="14341" name="Picture 5" descr="C:\Users\Douglas\Desktop\Intelligence_Branch_(Canadian_Forces)_badge.png"/>
          <p:cNvPicPr>
            <a:picLocks noChangeAspect="1" noChangeArrowheads="1"/>
          </p:cNvPicPr>
          <p:nvPr userDrawn="1"/>
        </p:nvPicPr>
        <p:blipFill>
          <a:blip r:embed="rId9" cstate="print">
            <a:extLst>
              <a:ext uri="{BEBA8EAE-BF5A-486C-A8C5-ECC9F3942E4B}">
                <a14:imgProps xmlns:a14="http://schemas.microsoft.com/office/drawing/2010/main">
                  <a14:imgLayer r:embed="rId10">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2662834" y="380301"/>
            <a:ext cx="271006" cy="348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26711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mbria" panose="02040503050406030204" pitchFamily="18" charset="0"/>
                <a:ea typeface="Cambria" panose="02040503050406030204" pitchFamily="18" charset="0"/>
              </a:defRPr>
            </a:lvl1pPr>
          </a:lstStyle>
          <a:p>
            <a:r>
              <a:rPr lang="en-US" dirty="0" smtClean="0"/>
              <a:t>Click to edit Master title style</a:t>
            </a:r>
            <a:endParaRPr lang="en-CA" dirty="0"/>
          </a:p>
        </p:txBody>
      </p:sp>
      <p:sp>
        <p:nvSpPr>
          <p:cNvPr id="3" name="Content Placeholder 2"/>
          <p:cNvSpPr>
            <a:spLocks noGrp="1"/>
          </p:cNvSpPr>
          <p:nvPr>
            <p:ph idx="1"/>
          </p:nvPr>
        </p:nvSpPr>
        <p:spPr/>
        <p:txBody>
          <a:bodyPr/>
          <a:lstStyle>
            <a:lvl1pPr>
              <a:defRPr>
                <a:latin typeface="Cambria" panose="02040503050406030204" pitchFamily="18" charset="0"/>
                <a:ea typeface="Cambria" panose="02040503050406030204" pitchFamily="18" charset="0"/>
              </a:defRPr>
            </a:lvl1pPr>
            <a:lvl2pPr>
              <a:defRPr>
                <a:latin typeface="Cambria" panose="02040503050406030204" pitchFamily="18" charset="0"/>
                <a:ea typeface="Cambria" panose="02040503050406030204" pitchFamily="18" charset="0"/>
              </a:defRPr>
            </a:lvl2pPr>
            <a:lvl3pPr>
              <a:defRPr>
                <a:latin typeface="Cambria" panose="02040503050406030204" pitchFamily="18" charset="0"/>
                <a:ea typeface="Cambria" panose="02040503050406030204" pitchFamily="18" charset="0"/>
              </a:defRPr>
            </a:lvl3pPr>
            <a:lvl4pPr>
              <a:defRPr>
                <a:latin typeface="Cambria" panose="02040503050406030204" pitchFamily="18" charset="0"/>
                <a:ea typeface="Cambria" panose="02040503050406030204" pitchFamily="18" charset="0"/>
              </a:defRPr>
            </a:lvl4pPr>
            <a:lvl5pPr>
              <a:defRPr>
                <a:latin typeface="Cambria" panose="02040503050406030204" pitchFamily="18" charset="0"/>
                <a:ea typeface="Cambria" panose="02040503050406030204" pitchFamily="18"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Footer Placeholder 4"/>
          <p:cNvSpPr>
            <a:spLocks noGrp="1"/>
          </p:cNvSpPr>
          <p:nvPr>
            <p:ph type="ftr" sz="quarter" idx="11"/>
          </p:nvPr>
        </p:nvSpPr>
        <p:spPr/>
        <p:txBody>
          <a:bodyPr/>
          <a:lstStyle>
            <a:lvl1pPr>
              <a:defRPr>
                <a:latin typeface="Cambria" panose="02040503050406030204" pitchFamily="18" charset="0"/>
                <a:ea typeface="Cambria" panose="02040503050406030204" pitchFamily="18" charset="0"/>
              </a:defRPr>
            </a:lvl1pPr>
          </a:lstStyle>
          <a:p>
            <a:r>
              <a:rPr lang="en-CA" smtClean="0"/>
              <a:t>The axiomatic method</a:t>
            </a:r>
            <a:endParaRPr lang="en-CA" dirty="0"/>
          </a:p>
        </p:txBody>
      </p:sp>
      <p:sp>
        <p:nvSpPr>
          <p:cNvPr id="6" name="Slide Number Placeholder 5"/>
          <p:cNvSpPr>
            <a:spLocks noGrp="1"/>
          </p:cNvSpPr>
          <p:nvPr>
            <p:ph type="sldNum" sz="quarter" idx="12"/>
          </p:nvPr>
        </p:nvSpPr>
        <p:spPr>
          <a:xfrm>
            <a:off x="7239000" y="6356350"/>
            <a:ext cx="1066800" cy="365125"/>
          </a:xfrm>
        </p:spPr>
        <p:txBody>
          <a:bodyPr/>
          <a:lstStyle>
            <a:lvl1pPr>
              <a:defRPr>
                <a:latin typeface="Bookman Old Style" panose="02050604050505020204" pitchFamily="18" charset="0"/>
              </a:defRPr>
            </a:lvl1pPr>
          </a:lstStyle>
          <a:p>
            <a:fld id="{42EF6DC8-DA9C-4533-8A40-BB00A2545AF8}" type="slidenum">
              <a:rPr lang="en-CA" smtClean="0"/>
              <a:pPr/>
              <a:t>‹#›</a:t>
            </a:fld>
            <a:endParaRPr lang="en-CA"/>
          </a:p>
        </p:txBody>
      </p:sp>
    </p:spTree>
    <p:extLst>
      <p:ext uri="{BB962C8B-B14F-4D97-AF65-F5344CB8AC3E}">
        <p14:creationId xmlns:p14="http://schemas.microsoft.com/office/powerpoint/2010/main" val="354927941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smtClean="0"/>
              <a:t>Click to edit Master title style</a:t>
            </a:r>
            <a:endParaRPr lang="en-CA"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rgbClr val="FFFF99"/>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Footer Placeholder 4"/>
          <p:cNvSpPr>
            <a:spLocks noGrp="1"/>
          </p:cNvSpPr>
          <p:nvPr>
            <p:ph type="ftr" sz="quarter" idx="11"/>
          </p:nvPr>
        </p:nvSpPr>
        <p:spPr/>
        <p:txBody>
          <a:bodyPr/>
          <a:lstStyle/>
          <a:p>
            <a:r>
              <a:rPr lang="en-CA" smtClean="0"/>
              <a:t>The axiomatic method</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502879751"/>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4" name="Content Placeholder 3"/>
          <p:cNvSpPr>
            <a:spLocks noGrp="1"/>
          </p:cNvSpPr>
          <p:nvPr>
            <p:ph sz="half" idx="2"/>
          </p:nvPr>
        </p:nvSpPr>
        <p:spPr>
          <a:xfrm>
            <a:off x="4648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6" name="Footer Placeholder 5"/>
          <p:cNvSpPr>
            <a:spLocks noGrp="1"/>
          </p:cNvSpPr>
          <p:nvPr>
            <p:ph type="ftr" sz="quarter" idx="11"/>
          </p:nvPr>
        </p:nvSpPr>
        <p:spPr/>
        <p:txBody>
          <a:bodyPr/>
          <a:lstStyle/>
          <a:p>
            <a:r>
              <a:rPr lang="en-CA" smtClean="0"/>
              <a:t>The axiomatic method</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8419518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8" name="Footer Placeholder 7"/>
          <p:cNvSpPr>
            <a:spLocks noGrp="1"/>
          </p:cNvSpPr>
          <p:nvPr>
            <p:ph type="ftr" sz="quarter" idx="11"/>
          </p:nvPr>
        </p:nvSpPr>
        <p:spPr/>
        <p:txBody>
          <a:bodyPr/>
          <a:lstStyle/>
          <a:p>
            <a:r>
              <a:rPr lang="en-CA" smtClean="0"/>
              <a:t>The axiomatic method</a:t>
            </a:r>
            <a:endParaRPr lang="en-CA"/>
          </a:p>
        </p:txBody>
      </p:sp>
      <p:sp>
        <p:nvSpPr>
          <p:cNvPr id="9" name="Slide Number Placeholder 8"/>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401949602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4" name="Footer Placeholder 3"/>
          <p:cNvSpPr>
            <a:spLocks noGrp="1"/>
          </p:cNvSpPr>
          <p:nvPr>
            <p:ph type="ftr" sz="quarter" idx="11"/>
          </p:nvPr>
        </p:nvSpPr>
        <p:spPr/>
        <p:txBody>
          <a:bodyPr/>
          <a:lstStyle/>
          <a:p>
            <a:r>
              <a:rPr lang="en-CA" smtClean="0"/>
              <a:t>The axiomatic method</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59626"/>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CA" smtClean="0"/>
              <a:t>The axiomatic method</a:t>
            </a:r>
            <a:endParaRPr lang="en-CA"/>
          </a:p>
        </p:txBody>
      </p:sp>
      <p:sp>
        <p:nvSpPr>
          <p:cNvPr id="4" name="Slide Number Placeholder 3"/>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919714505"/>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n-CA" smtClean="0"/>
              <a:t>The axiomatic method</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187222621"/>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n-CA" smtClean="0"/>
              <a:t>The axiomatic method</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44501727"/>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Footer Placeholder 4"/>
          <p:cNvSpPr>
            <a:spLocks noGrp="1"/>
          </p:cNvSpPr>
          <p:nvPr>
            <p:ph type="ftr" sz="quarter" idx="11"/>
          </p:nvPr>
        </p:nvSpPr>
        <p:spPr/>
        <p:txBody>
          <a:bodyPr/>
          <a:lstStyle/>
          <a:p>
            <a:r>
              <a:rPr lang="en-CA" smtClean="0"/>
              <a:t>The axiomatic method</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907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Footer Placeholder 4"/>
          <p:cNvSpPr>
            <a:spLocks noGrp="1"/>
          </p:cNvSpPr>
          <p:nvPr>
            <p:ph type="ftr" sz="quarter" idx="11"/>
          </p:nvPr>
        </p:nvSpPr>
        <p:spPr/>
        <p:txBody>
          <a:bodyPr/>
          <a:lstStyle/>
          <a:p>
            <a:r>
              <a:rPr lang="en-CA" smtClean="0"/>
              <a:t>The axiomatic method</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388548611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CA"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Footer Placeholder 4"/>
          <p:cNvSpPr>
            <a:spLocks noGrp="1"/>
          </p:cNvSpPr>
          <p:nvPr>
            <p:ph type="ftr" sz="quarter" idx="3"/>
          </p:nvPr>
        </p:nvSpPr>
        <p:spPr>
          <a:xfrm>
            <a:off x="3505200" y="76200"/>
            <a:ext cx="4800600" cy="365125"/>
          </a:xfrm>
          <a:prstGeom prst="rect">
            <a:avLst/>
          </a:prstGeom>
        </p:spPr>
        <p:txBody>
          <a:bodyPr vert="horz" lIns="91440" tIns="45720" rIns="91440" bIns="45720" rtlCol="0" anchor="ctr"/>
          <a:lstStyle>
            <a:lvl1pPr algn="r">
              <a:defRPr sz="1600" b="0">
                <a:solidFill>
                  <a:schemeClr val="bg1"/>
                </a:solidFill>
                <a:latin typeface="Times New Roman" panose="02020603050405020304" pitchFamily="18" charset="0"/>
                <a:cs typeface="Times New Roman" panose="02020603050405020304" pitchFamily="18" charset="0"/>
              </a:defRPr>
            </a:lvl1pPr>
          </a:lstStyle>
          <a:p>
            <a:r>
              <a:rPr lang="en-US" smtClean="0"/>
              <a:t>The axiomatic method</a:t>
            </a:r>
            <a:endParaRPr lang="en-CA" dirty="0"/>
          </a:p>
        </p:txBody>
      </p:sp>
      <p:sp>
        <p:nvSpPr>
          <p:cNvPr id="6" name="Slide Number Placeholder 5"/>
          <p:cNvSpPr>
            <a:spLocks noGrp="1"/>
          </p:cNvSpPr>
          <p:nvPr>
            <p:ph type="sldNum" sz="quarter" idx="4"/>
          </p:nvPr>
        </p:nvSpPr>
        <p:spPr>
          <a:xfrm>
            <a:off x="7620000" y="6356350"/>
            <a:ext cx="1066800" cy="365125"/>
          </a:xfrm>
          <a:prstGeom prst="rect">
            <a:avLst/>
          </a:prstGeom>
        </p:spPr>
        <p:txBody>
          <a:bodyPr vert="horz" lIns="91440" tIns="45720" rIns="91440" bIns="45720" rtlCol="0" anchor="ctr"/>
          <a:lstStyle>
            <a:lvl1pPr algn="r">
              <a:defRPr sz="1200" b="0">
                <a:solidFill>
                  <a:schemeClr val="bg1"/>
                </a:solidFill>
                <a:latin typeface="Times New Roman" panose="02020603050405020304" pitchFamily="18" charset="0"/>
                <a:cs typeface="Times New Roman" panose="02020603050405020304" pitchFamily="18" charset="0"/>
              </a:defRPr>
            </a:lvl1pPr>
          </a:lstStyle>
          <a:p>
            <a:fld id="{42EF6DC8-DA9C-4533-8A40-BB00A2545AF8}" type="slidenum">
              <a:rPr lang="en-CA" smtClean="0"/>
              <a:pPr/>
              <a:t>‹#›</a:t>
            </a:fld>
            <a:endParaRPr lang="en-CA"/>
          </a:p>
        </p:txBody>
      </p:sp>
      <p:pic>
        <p:nvPicPr>
          <p:cNvPr id="7" name="Picture 3"/>
          <p:cNvPicPr>
            <a:picLocks noChangeAspect="1" noChangeArrowheads="1"/>
          </p:cNvPicPr>
          <p:nvPr userDrawn="1"/>
        </p:nvPicPr>
        <p:blipFill rotWithShape="1">
          <a:blip r:embed="rId14" cstate="print">
            <a:extLst>
              <a:ext uri="{28A0092B-C50C-407E-A947-70E740481C1C}">
                <a14:useLocalDpi xmlns:a14="http://schemas.microsoft.com/office/drawing/2010/main" val="0"/>
              </a:ext>
            </a:extLst>
          </a:blip>
          <a:srcRect r="75223"/>
          <a:stretch/>
        </p:blipFill>
        <p:spPr bwMode="auto">
          <a:xfrm>
            <a:off x="-36511" y="-27384"/>
            <a:ext cx="668809"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914225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hf hdr="0" dt="0"/>
  <p:txStyles>
    <p:titleStyle>
      <a:lvl1pPr algn="ctr" defTabSz="914400" rtl="0" eaLnBrk="1" latinLnBrk="0" hangingPunct="1">
        <a:spcBef>
          <a:spcPct val="0"/>
        </a:spcBef>
        <a:buNone/>
        <a:defRPr sz="3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p:titleStyle>
    <p:bodyStyle>
      <a:lvl1pPr marL="342900" indent="-342900" algn="l" defTabSz="914400" rtl="0" eaLnBrk="1" latinLnBrk="0" hangingPunct="1">
        <a:spcBef>
          <a:spcPct val="20000"/>
        </a:spcBef>
        <a:buFont typeface="Arial" panose="020B0604020202020204" pitchFamily="34" charset="0"/>
        <a:buChar char="•"/>
        <a:defRPr sz="2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vl2pPr marL="742950" indent="-285750" algn="l" defTabSz="914400" rtl="0" eaLnBrk="1" latinLnBrk="0" hangingPunct="1">
        <a:spcBef>
          <a:spcPct val="20000"/>
        </a:spcBef>
        <a:buFont typeface="Arial" panose="020B0604020202020204" pitchFamily="34" charset="0"/>
        <a:buChar char="–"/>
        <a:defRPr sz="21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2pPr>
      <a:lvl3pPr marL="1143000" indent="-228600" algn="l" defTabSz="914400" rtl="0" eaLnBrk="1" latinLnBrk="0" hangingPunct="1">
        <a:spcBef>
          <a:spcPct val="20000"/>
        </a:spcBef>
        <a:buFont typeface="Arial" panose="020B0604020202020204" pitchFamily="34" charset="0"/>
        <a:buChar char="•"/>
        <a:defRPr sz="20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3pPr>
      <a:lvl4pPr marL="1600200" indent="-228600" algn="l" defTabSz="914400" rtl="0" eaLnBrk="1" latinLnBrk="0" hangingPunct="1">
        <a:spcBef>
          <a:spcPct val="20000"/>
        </a:spcBef>
        <a:buFont typeface="Arial" panose="020B0604020202020204" pitchFamily="34" charset="0"/>
        <a:buChar char="–"/>
        <a:defRPr sz="19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4pPr>
      <a:lvl5pPr marL="2057400" indent="-228600" algn="l" defTabSz="914400" rtl="0" eaLnBrk="1" latinLnBrk="0" hangingPunct="1">
        <a:spcBef>
          <a:spcPct val="20000"/>
        </a:spcBef>
        <a:buFont typeface="Arial" panose="020B0604020202020204" pitchFamily="34" charset="0"/>
        <a:buChar char="»"/>
        <a:defRPr sz="18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wav"/><Relationship Id="rId1" Type="http://schemas.microsoft.com/office/2007/relationships/media" Target="../media/media1.wav"/><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wav"/><Relationship Id="rId1" Type="http://schemas.microsoft.com/office/2007/relationships/media" Target="../media/media2.wav"/><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audio" Target="../media/media3.wav"/><Relationship Id="rId2" Type="http://schemas.microsoft.com/office/2007/relationships/media" Target="../media/media3.wav"/><Relationship Id="rId1" Type="http://schemas.openxmlformats.org/officeDocument/2006/relationships/tags" Target="../tags/tag1.xml"/><Relationship Id="rId5" Type="http://schemas.openxmlformats.org/officeDocument/2006/relationships/image" Target="../media/image9.png"/><Relationship Id="rId4"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audio" Target="../media/media4.wav"/><Relationship Id="rId2" Type="http://schemas.microsoft.com/office/2007/relationships/media" Target="../media/media4.wav"/><Relationship Id="rId1" Type="http://schemas.openxmlformats.org/officeDocument/2006/relationships/tags" Target="../tags/tag2.xml"/><Relationship Id="rId5" Type="http://schemas.openxmlformats.org/officeDocument/2006/relationships/image" Target="../media/image9.png"/><Relationship Id="rId4"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audio" Target="../media/media5.wav"/><Relationship Id="rId2" Type="http://schemas.microsoft.com/office/2007/relationships/media" Target="../media/media5.wav"/><Relationship Id="rId1" Type="http://schemas.openxmlformats.org/officeDocument/2006/relationships/tags" Target="../tags/tag3.xml"/><Relationship Id="rId5" Type="http://schemas.openxmlformats.org/officeDocument/2006/relationships/image" Target="../media/image9.png"/><Relationship Id="rId4"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audio" Target="../media/media6.wav"/><Relationship Id="rId2" Type="http://schemas.microsoft.com/office/2007/relationships/media" Target="../media/media6.wav"/><Relationship Id="rId1" Type="http://schemas.openxmlformats.org/officeDocument/2006/relationships/tags" Target="../tags/tag4.xml"/><Relationship Id="rId5" Type="http://schemas.openxmlformats.org/officeDocument/2006/relationships/image" Target="../media/image9.png"/><Relationship Id="rId4"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audio" Target="../media/media7.wav"/><Relationship Id="rId2" Type="http://schemas.microsoft.com/office/2007/relationships/media" Target="../media/media7.wav"/><Relationship Id="rId1" Type="http://schemas.openxmlformats.org/officeDocument/2006/relationships/tags" Target="../tags/tag5.xml"/><Relationship Id="rId5" Type="http://schemas.openxmlformats.org/officeDocument/2006/relationships/image" Target="../media/image9.png"/><Relationship Id="rId4"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audio" Target="../media/media8.wav"/><Relationship Id="rId2" Type="http://schemas.microsoft.com/office/2007/relationships/media" Target="../media/media8.wav"/><Relationship Id="rId1" Type="http://schemas.openxmlformats.org/officeDocument/2006/relationships/tags" Target="../tags/tag6.xml"/><Relationship Id="rId5" Type="http://schemas.openxmlformats.org/officeDocument/2006/relationships/image" Target="../media/image9.png"/><Relationship Id="rId4"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wav"/><Relationship Id="rId1" Type="http://schemas.microsoft.com/office/2007/relationships/media" Target="../media/media9.wav"/><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wav"/><Relationship Id="rId1" Type="http://schemas.microsoft.com/office/2007/relationships/media" Target="../media/media10.wav"/><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wav"/><Relationship Id="rId1" Type="http://schemas.microsoft.com/office/2007/relationships/media" Target="../media/media11.wav"/><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9.png"/><Relationship Id="rId2" Type="http://schemas.openxmlformats.org/officeDocument/2006/relationships/audio" Target="../media/media12.wav"/><Relationship Id="rId1" Type="http://schemas.microsoft.com/office/2007/relationships/media" Target="../media/media12.wav"/><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wav"/><Relationship Id="rId1" Type="http://schemas.microsoft.com/office/2007/relationships/media" Target="../media/media13.wav"/><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1.5 The axiomatic method</a:t>
            </a:r>
            <a:endParaRPr lang="en-CA" dirty="0"/>
          </a:p>
        </p:txBody>
      </p:sp>
      <p:sp>
        <p:nvSpPr>
          <p:cNvPr id="3" name="AutoShape 5" descr="File:L&amp;W Regt Badg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5" name="AutoShape 8" descr="https://army.ca/inf/linc.gif"/>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6" name="AutoShape 10" descr="https://army.ca/inf/linc.gif"/>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8" name="Audio 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56847970"/>
      </p:ext>
    </p:extLst>
  </p:cSld>
  <p:clrMapOvr>
    <a:masterClrMapping/>
  </p:clrMapOvr>
  <mc:AlternateContent xmlns:mc="http://schemas.openxmlformats.org/markup-compatibility/2006">
    <mc:Choice xmlns:p14="http://schemas.microsoft.com/office/powerpoint/2010/main" Requires="p14">
      <p:transition spd="slow" p14:dur="2000" advTm="11766"/>
    </mc:Choice>
    <mc:Fallback>
      <p:transition spd="slow" advTm="1176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smtClean="0"/>
              <a:t>In this topic, we will</a:t>
            </a:r>
          </a:p>
          <a:p>
            <a:pPr lvl="1"/>
            <a:r>
              <a:rPr lang="en-US" dirty="0" smtClean="0"/>
              <a:t>Introduce the axiomatic method</a:t>
            </a:r>
            <a:endParaRPr lang="en-US" dirty="0" smtClean="0"/>
          </a:p>
          <a:p>
            <a:pPr lvl="1"/>
            <a:r>
              <a:rPr lang="en-US" dirty="0" smtClean="0"/>
              <a:t>Describe Euclid’s postulates (axioms) and propositions</a:t>
            </a:r>
          </a:p>
          <a:p>
            <a:pPr lvl="1"/>
            <a:r>
              <a:rPr lang="en-US" dirty="0" smtClean="0"/>
              <a:t>Look at how we will use this in this course</a:t>
            </a:r>
            <a:endParaRPr lang="en-US" dirty="0" smtClean="0"/>
          </a:p>
        </p:txBody>
      </p:sp>
      <p:sp>
        <p:nvSpPr>
          <p:cNvPr id="4" name="Footer Placeholder 3"/>
          <p:cNvSpPr>
            <a:spLocks noGrp="1"/>
          </p:cNvSpPr>
          <p:nvPr>
            <p:ph type="ftr" sz="quarter" idx="11"/>
          </p:nvPr>
        </p:nvSpPr>
        <p:spPr/>
        <p:txBody>
          <a:bodyPr/>
          <a:lstStyle/>
          <a:p>
            <a:r>
              <a:rPr lang="en-CA" smtClean="0"/>
              <a:t>The axiomatic method</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2</a:t>
            </a:fld>
            <a:endParaRPr lang="en-CA"/>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835283541"/>
      </p:ext>
    </p:extLst>
  </p:cSld>
  <p:clrMapOvr>
    <a:masterClrMapping/>
  </p:clrMapOvr>
  <mc:AlternateContent xmlns:mc="http://schemas.openxmlformats.org/markup-compatibility/2006">
    <mc:Choice xmlns:p14="http://schemas.microsoft.com/office/powerpoint/2010/main" Requires="p14">
      <p:transition spd="slow" p14:dur="2000" advTm="28286"/>
    </mc:Choice>
    <mc:Fallback>
      <p:transition spd="slow" advTm="2828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axiomatic method</a:t>
            </a:r>
            <a:endParaRPr lang="en-CA" dirty="0"/>
          </a:p>
        </p:txBody>
      </p:sp>
      <p:sp>
        <p:nvSpPr>
          <p:cNvPr id="3" name="Content Placeholder 2"/>
          <p:cNvSpPr>
            <a:spLocks noGrp="1"/>
          </p:cNvSpPr>
          <p:nvPr>
            <p:ph idx="1"/>
          </p:nvPr>
        </p:nvSpPr>
        <p:spPr/>
        <p:txBody>
          <a:bodyPr/>
          <a:lstStyle/>
          <a:p>
            <a:r>
              <a:rPr lang="en-US" dirty="0" smtClean="0"/>
              <a:t>The axiomatic method is quite straight-forward:</a:t>
            </a:r>
          </a:p>
          <a:p>
            <a:pPr lvl="1"/>
            <a:r>
              <a:rPr lang="en-US" dirty="0" smtClean="0"/>
              <a:t>Make some assumptions you cannot prove (axioms)</a:t>
            </a:r>
          </a:p>
          <a:p>
            <a:pPr lvl="1"/>
            <a:r>
              <a:rPr lang="en-US" dirty="0" smtClean="0"/>
              <a:t>See what you can deduce, or prove, from these axioms</a:t>
            </a:r>
          </a:p>
          <a:p>
            <a:pPr lvl="2"/>
            <a:r>
              <a:rPr lang="en-US" dirty="0" smtClean="0"/>
              <a:t>These are called theorems</a:t>
            </a:r>
          </a:p>
          <a:p>
            <a:pPr lvl="1"/>
            <a:r>
              <a:rPr lang="en-US" dirty="0" smtClean="0"/>
              <a:t>Once a theorem is proven, it can be used in subsequent proofs</a:t>
            </a:r>
          </a:p>
          <a:p>
            <a:pPr lvl="2"/>
            <a:endParaRPr lang="en-US" dirty="0" smtClean="0"/>
          </a:p>
          <a:p>
            <a:r>
              <a:rPr lang="en-US" dirty="0" smtClean="0"/>
              <a:t>Euclid’s works are the first still-existing record of an attempt to apply the axiomatic method</a:t>
            </a:r>
            <a:endParaRPr lang="en-US" dirty="0"/>
          </a:p>
        </p:txBody>
      </p:sp>
      <p:sp>
        <p:nvSpPr>
          <p:cNvPr id="9" name="Footer Placeholder 8"/>
          <p:cNvSpPr>
            <a:spLocks noGrp="1"/>
          </p:cNvSpPr>
          <p:nvPr>
            <p:ph type="ftr" sz="quarter" idx="11"/>
          </p:nvPr>
        </p:nvSpPr>
        <p:spPr/>
        <p:txBody>
          <a:bodyPr/>
          <a:lstStyle/>
          <a:p>
            <a:r>
              <a:rPr lang="en-CA" smtClean="0"/>
              <a:t>The axiomatic method</a:t>
            </a:r>
            <a:endParaRPr lang="en-CA"/>
          </a:p>
        </p:txBody>
      </p:sp>
      <p:sp>
        <p:nvSpPr>
          <p:cNvPr id="4" name="Slide Number Placeholder 3"/>
          <p:cNvSpPr>
            <a:spLocks noGrp="1"/>
          </p:cNvSpPr>
          <p:nvPr>
            <p:ph type="sldNum" sz="quarter" idx="12"/>
          </p:nvPr>
        </p:nvSpPr>
        <p:spPr/>
        <p:txBody>
          <a:bodyPr/>
          <a:lstStyle/>
          <a:p>
            <a:fld id="{42EF6DC8-DA9C-4533-8A40-BB00A2545AF8}" type="slidenum">
              <a:rPr lang="en-CA" smtClean="0"/>
              <a:pPr/>
              <a:t>3</a:t>
            </a:fld>
            <a:endParaRPr lang="en-CA"/>
          </a:p>
        </p:txBody>
      </p:sp>
      <p:pic>
        <p:nvPicPr>
          <p:cNvPr id="12" name="Audio 11">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927398072"/>
      </p:ext>
    </p:extLst>
  </p:cSld>
  <p:clrMapOvr>
    <a:masterClrMapping/>
  </p:clrMapOvr>
  <mc:AlternateContent xmlns:mc="http://schemas.openxmlformats.org/markup-compatibility/2006">
    <mc:Choice xmlns:p14="http://schemas.microsoft.com/office/powerpoint/2010/main" Requires="p14">
      <p:transition spd="slow" p14:dur="2000" advTm="72223"/>
    </mc:Choice>
    <mc:Fallback>
      <p:transition spd="slow" advTm="7222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5" fill="hold" display="0">
                  <p:stCondLst>
                    <p:cond delay="indefinite"/>
                  </p:stCondLst>
                  <p:endCondLst>
                    <p:cond evt="onStopAudio" delay="0">
                      <p:tgtEl>
                        <p:sldTgt/>
                      </p:tgtEl>
                    </p:cond>
                  </p:endCondLst>
                </p:cTn>
                <p:tgtEl>
                  <p:spTgt spid="1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Euclid’s geometry</a:t>
            </a:r>
            <a:endParaRPr lang="en-CA" dirty="0"/>
          </a:p>
        </p:txBody>
      </p:sp>
      <p:sp>
        <p:nvSpPr>
          <p:cNvPr id="3" name="Content Placeholder 2"/>
          <p:cNvSpPr>
            <a:spLocks noGrp="1"/>
          </p:cNvSpPr>
          <p:nvPr>
            <p:ph idx="1"/>
          </p:nvPr>
        </p:nvSpPr>
        <p:spPr/>
        <p:txBody>
          <a:bodyPr/>
          <a:lstStyle/>
          <a:p>
            <a:r>
              <a:rPr lang="en-US" dirty="0" smtClean="0"/>
              <a:t>Euclid wrote down a number of definitions:</a:t>
            </a:r>
          </a:p>
          <a:p>
            <a:pPr marL="857250" lvl="1" indent="-457200">
              <a:buFont typeface="+mj-lt"/>
              <a:buAutoNum type="arabicPeriod"/>
            </a:pPr>
            <a:r>
              <a:rPr lang="en-US" dirty="0" smtClean="0"/>
              <a:t>A point is that which has no part.</a:t>
            </a:r>
          </a:p>
          <a:p>
            <a:pPr marL="857250" lvl="1" indent="-457200">
              <a:buFont typeface="+mj-lt"/>
              <a:buAutoNum type="arabicPeriod"/>
            </a:pPr>
            <a:r>
              <a:rPr lang="en-US" dirty="0" smtClean="0"/>
              <a:t>A line is </a:t>
            </a:r>
            <a:r>
              <a:rPr lang="en-US" dirty="0" err="1" smtClean="0"/>
              <a:t>breadthless</a:t>
            </a:r>
            <a:r>
              <a:rPr lang="en-US" dirty="0" smtClean="0"/>
              <a:t> width.</a:t>
            </a:r>
          </a:p>
          <a:p>
            <a:pPr marL="857250" lvl="1" indent="-457200">
              <a:buFont typeface="+mj-lt"/>
              <a:buAutoNum type="arabicPeriod"/>
            </a:pPr>
            <a:r>
              <a:rPr lang="en-US" dirty="0" smtClean="0"/>
              <a:t>The ends of a line are points.</a:t>
            </a:r>
          </a:p>
          <a:p>
            <a:pPr marL="0" indent="0">
              <a:buNone/>
            </a:pPr>
            <a:r>
              <a:rPr lang="en-US" dirty="0" smtClean="0"/>
              <a:t>     and twenty others</a:t>
            </a:r>
          </a:p>
          <a:p>
            <a:r>
              <a:rPr lang="en-US" dirty="0" smtClean="0"/>
              <a:t>Euclid also wrote some </a:t>
            </a:r>
            <a:r>
              <a:rPr lang="en-US" i="1" dirty="0" smtClean="0"/>
              <a:t>common notions</a:t>
            </a:r>
            <a:r>
              <a:rPr lang="en-US" dirty="0" smtClean="0"/>
              <a:t>, which today we </a:t>
            </a:r>
            <a:r>
              <a:rPr lang="en-US" dirty="0" err="1" smtClean="0"/>
              <a:t>wuold</a:t>
            </a:r>
            <a:r>
              <a:rPr lang="en-US" dirty="0" smtClean="0"/>
              <a:t> describe as axioms:</a:t>
            </a:r>
          </a:p>
          <a:p>
            <a:pPr marL="857250" lvl="1" indent="-457200">
              <a:buFont typeface="+mj-lt"/>
              <a:buAutoNum type="arabicPeriod"/>
            </a:pPr>
            <a:r>
              <a:rPr lang="en-US" sz="1900" dirty="0" smtClean="0"/>
              <a:t>Things which equal the same thing also equal one another.</a:t>
            </a:r>
          </a:p>
          <a:p>
            <a:pPr marL="857250" lvl="1" indent="-457200">
              <a:buFont typeface="+mj-lt"/>
              <a:buAutoNum type="arabicPeriod"/>
            </a:pPr>
            <a:r>
              <a:rPr lang="en-CA" sz="1900" dirty="0"/>
              <a:t>If equals are added to equals, then the wholes are </a:t>
            </a:r>
            <a:r>
              <a:rPr lang="en-CA" sz="1900" dirty="0" smtClean="0"/>
              <a:t>equal.</a:t>
            </a:r>
          </a:p>
          <a:p>
            <a:pPr marL="857250" lvl="1" indent="-457200">
              <a:buFont typeface="+mj-lt"/>
              <a:buAutoNum type="arabicPeriod"/>
            </a:pPr>
            <a:r>
              <a:rPr lang="en-CA" sz="1900" dirty="0" smtClean="0"/>
              <a:t>If </a:t>
            </a:r>
            <a:r>
              <a:rPr lang="en-CA" sz="1900" dirty="0"/>
              <a:t>equals are subtracted from equals, then the remainders are </a:t>
            </a:r>
            <a:r>
              <a:rPr lang="en-CA" sz="1900" dirty="0" smtClean="0"/>
              <a:t>equal.</a:t>
            </a:r>
          </a:p>
          <a:p>
            <a:pPr marL="857250" lvl="1" indent="-457200">
              <a:buFont typeface="+mj-lt"/>
              <a:buAutoNum type="arabicPeriod"/>
            </a:pPr>
            <a:r>
              <a:rPr lang="en-CA" sz="1900" dirty="0" smtClean="0"/>
              <a:t>Things </a:t>
            </a:r>
            <a:r>
              <a:rPr lang="en-CA" sz="1900" dirty="0"/>
              <a:t>which coincide with one another equal one another</a:t>
            </a:r>
            <a:r>
              <a:rPr lang="en-CA" sz="1900" dirty="0" smtClean="0"/>
              <a:t>.</a:t>
            </a:r>
          </a:p>
          <a:p>
            <a:pPr marL="857250" lvl="1" indent="-457200">
              <a:buFont typeface="+mj-lt"/>
              <a:buAutoNum type="arabicPeriod"/>
            </a:pPr>
            <a:r>
              <a:rPr lang="en-CA" sz="1900" dirty="0" smtClean="0"/>
              <a:t>The </a:t>
            </a:r>
            <a:r>
              <a:rPr lang="en-CA" sz="1900" dirty="0"/>
              <a:t>whole is greater than the part.</a:t>
            </a:r>
            <a:endParaRPr lang="en-US" sz="1900" dirty="0" smtClean="0"/>
          </a:p>
        </p:txBody>
      </p:sp>
      <p:sp>
        <p:nvSpPr>
          <p:cNvPr id="9" name="Footer Placeholder 8"/>
          <p:cNvSpPr>
            <a:spLocks noGrp="1"/>
          </p:cNvSpPr>
          <p:nvPr>
            <p:ph type="ftr" sz="quarter" idx="11"/>
          </p:nvPr>
        </p:nvSpPr>
        <p:spPr/>
        <p:txBody>
          <a:bodyPr/>
          <a:lstStyle/>
          <a:p>
            <a:r>
              <a:rPr lang="en-CA" smtClean="0"/>
              <a:t>The axiomatic method</a:t>
            </a:r>
            <a:endParaRPr lang="en-CA"/>
          </a:p>
        </p:txBody>
      </p:sp>
      <p:sp>
        <p:nvSpPr>
          <p:cNvPr id="4" name="Slide Number Placeholder 3"/>
          <p:cNvSpPr>
            <a:spLocks noGrp="1"/>
          </p:cNvSpPr>
          <p:nvPr>
            <p:ph type="sldNum" sz="quarter" idx="12"/>
          </p:nvPr>
        </p:nvSpPr>
        <p:spPr/>
        <p:txBody>
          <a:bodyPr/>
          <a:lstStyle/>
          <a:p>
            <a:fld id="{42EF6DC8-DA9C-4533-8A40-BB00A2545AF8}" type="slidenum">
              <a:rPr lang="en-CA" smtClean="0"/>
              <a:pPr/>
              <a:t>4</a:t>
            </a:fld>
            <a:endParaRPr lang="en-CA"/>
          </a:p>
        </p:txBody>
      </p:sp>
      <p:pic>
        <p:nvPicPr>
          <p:cNvPr id="25" name="Audio 24">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3288366626"/>
      </p:ext>
    </p:extLst>
  </p:cSld>
  <p:clrMapOvr>
    <a:masterClrMapping/>
  </p:clrMapOvr>
  <mc:AlternateContent xmlns:mc="http://schemas.openxmlformats.org/markup-compatibility/2006">
    <mc:Choice xmlns:p14="http://schemas.microsoft.com/office/powerpoint/2010/main" Requires="p14">
      <p:transition spd="slow" p14:dur="2000" advTm="115818"/>
    </mc:Choice>
    <mc:Fallback>
      <p:transition spd="slow" advTm="11581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1" fill="hold" display="0">
                  <p:stCondLst>
                    <p:cond delay="indefinite"/>
                  </p:stCondLst>
                  <p:endCondLst>
                    <p:cond evt="onStopAudio" delay="0">
                      <p:tgtEl>
                        <p:sldTgt/>
                      </p:tgtEl>
                    </p:cond>
                  </p:endCondLst>
                </p:cTn>
                <p:tgtEl>
                  <p:spTgt spid="25"/>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Euclid’s elements</a:t>
            </a:r>
            <a:endParaRPr lang="en-CA" dirty="0"/>
          </a:p>
        </p:txBody>
      </p:sp>
      <p:sp>
        <p:nvSpPr>
          <p:cNvPr id="3" name="Content Placeholder 2"/>
          <p:cNvSpPr>
            <a:spLocks noGrp="1"/>
          </p:cNvSpPr>
          <p:nvPr>
            <p:ph idx="1"/>
          </p:nvPr>
        </p:nvSpPr>
        <p:spPr/>
        <p:txBody>
          <a:bodyPr/>
          <a:lstStyle/>
          <a:p>
            <a:r>
              <a:rPr lang="en-US" dirty="0" smtClean="0"/>
              <a:t>Euclid then introduced five axioms (he called them postulates):</a:t>
            </a:r>
          </a:p>
          <a:p>
            <a:pPr marL="857250" lvl="1" indent="-457200">
              <a:buFont typeface="+mj-lt"/>
              <a:buAutoNum type="arabicPeriod"/>
            </a:pPr>
            <a:r>
              <a:rPr lang="en-CA" dirty="0" smtClean="0"/>
              <a:t>To </a:t>
            </a:r>
            <a:r>
              <a:rPr lang="en-CA" dirty="0"/>
              <a:t>draw a straight line from any point to any </a:t>
            </a:r>
            <a:r>
              <a:rPr lang="en-CA" dirty="0" smtClean="0"/>
              <a:t>point.</a:t>
            </a:r>
          </a:p>
          <a:p>
            <a:pPr marL="857250" lvl="1" indent="-457200">
              <a:buFont typeface="+mj-lt"/>
              <a:buAutoNum type="arabicPeriod"/>
            </a:pPr>
            <a:r>
              <a:rPr lang="en-CA" dirty="0" smtClean="0"/>
              <a:t>To </a:t>
            </a:r>
            <a:r>
              <a:rPr lang="en-CA" dirty="0"/>
              <a:t>produce a finite straight line continuously in a straight line</a:t>
            </a:r>
            <a:r>
              <a:rPr lang="en-CA" dirty="0" smtClean="0"/>
              <a:t>.</a:t>
            </a:r>
          </a:p>
          <a:p>
            <a:pPr marL="857250" lvl="1" indent="-457200">
              <a:buFont typeface="+mj-lt"/>
              <a:buAutoNum type="arabicPeriod"/>
            </a:pPr>
            <a:r>
              <a:rPr lang="en-CA" dirty="0" smtClean="0"/>
              <a:t>To </a:t>
            </a:r>
            <a:r>
              <a:rPr lang="en-CA" dirty="0"/>
              <a:t>describe a circle with any center and </a:t>
            </a:r>
            <a:r>
              <a:rPr lang="en-CA" dirty="0" smtClean="0"/>
              <a:t>radius.</a:t>
            </a:r>
          </a:p>
          <a:p>
            <a:pPr marL="857250" lvl="1" indent="-457200">
              <a:buFont typeface="+mj-lt"/>
              <a:buAutoNum type="arabicPeriod"/>
            </a:pPr>
            <a:r>
              <a:rPr lang="en-CA" dirty="0" smtClean="0"/>
              <a:t>That </a:t>
            </a:r>
            <a:r>
              <a:rPr lang="en-CA" dirty="0"/>
              <a:t>all right angles equal one </a:t>
            </a:r>
            <a:r>
              <a:rPr lang="en-CA" dirty="0" smtClean="0"/>
              <a:t>another.</a:t>
            </a:r>
          </a:p>
          <a:p>
            <a:pPr marL="857250" lvl="1" indent="-457200">
              <a:buFont typeface="+mj-lt"/>
              <a:buAutoNum type="arabicPeriod"/>
            </a:pPr>
            <a:r>
              <a:rPr lang="en-CA" dirty="0" smtClean="0"/>
              <a:t>That</a:t>
            </a:r>
            <a:r>
              <a:rPr lang="en-CA" dirty="0"/>
              <a:t>, if a straight line falling on two straight lines makes the interior angles on the same side less than two right angles, the two straight lines, if produced indefinitely, meet on that side on which are the angles less than the two right angles. </a:t>
            </a:r>
            <a:endParaRPr lang="en-CA" dirty="0" smtClean="0"/>
          </a:p>
          <a:p>
            <a:pPr marL="857250" lvl="1" indent="-457200">
              <a:buFont typeface="+mj-lt"/>
              <a:buAutoNum type="arabicPeriod"/>
            </a:pPr>
            <a:endParaRPr lang="en-US" dirty="0"/>
          </a:p>
          <a:p>
            <a:r>
              <a:rPr lang="en-US" dirty="0"/>
              <a:t>From these axioms, he went on to deduce hundreds of </a:t>
            </a:r>
            <a:r>
              <a:rPr lang="en-US" i="1" dirty="0"/>
              <a:t>propositions</a:t>
            </a:r>
          </a:p>
          <a:p>
            <a:pPr lvl="1"/>
            <a:r>
              <a:rPr lang="en-US" dirty="0"/>
              <a:t>What we now call </a:t>
            </a:r>
            <a:r>
              <a:rPr lang="en-US" i="1" dirty="0" smtClean="0"/>
              <a:t>theorems</a:t>
            </a:r>
            <a:endParaRPr lang="en-US" dirty="0" smtClean="0"/>
          </a:p>
          <a:p>
            <a:endParaRPr lang="en-US" dirty="0" smtClean="0"/>
          </a:p>
        </p:txBody>
      </p:sp>
      <p:sp>
        <p:nvSpPr>
          <p:cNvPr id="9" name="Footer Placeholder 8"/>
          <p:cNvSpPr>
            <a:spLocks noGrp="1"/>
          </p:cNvSpPr>
          <p:nvPr>
            <p:ph type="ftr" sz="quarter" idx="11"/>
          </p:nvPr>
        </p:nvSpPr>
        <p:spPr/>
        <p:txBody>
          <a:bodyPr/>
          <a:lstStyle/>
          <a:p>
            <a:r>
              <a:rPr lang="en-CA" smtClean="0"/>
              <a:t>The axiomatic method</a:t>
            </a:r>
            <a:endParaRPr lang="en-CA"/>
          </a:p>
        </p:txBody>
      </p:sp>
      <p:sp>
        <p:nvSpPr>
          <p:cNvPr id="4" name="Slide Number Placeholder 3"/>
          <p:cNvSpPr>
            <a:spLocks noGrp="1"/>
          </p:cNvSpPr>
          <p:nvPr>
            <p:ph type="sldNum" sz="quarter" idx="12"/>
          </p:nvPr>
        </p:nvSpPr>
        <p:spPr/>
        <p:txBody>
          <a:bodyPr/>
          <a:lstStyle/>
          <a:p>
            <a:fld id="{42EF6DC8-DA9C-4533-8A40-BB00A2545AF8}" type="slidenum">
              <a:rPr lang="en-CA" smtClean="0"/>
              <a:pPr/>
              <a:t>5</a:t>
            </a:fld>
            <a:endParaRPr lang="en-CA"/>
          </a:p>
        </p:txBody>
      </p:sp>
      <p:pic>
        <p:nvPicPr>
          <p:cNvPr id="27" name="Audio 26">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58582404"/>
      </p:ext>
    </p:extLst>
  </p:cSld>
  <p:clrMapOvr>
    <a:masterClrMapping/>
  </p:clrMapOvr>
  <mc:AlternateContent xmlns:mc="http://schemas.openxmlformats.org/markup-compatibility/2006">
    <mc:Choice xmlns:p14="http://schemas.microsoft.com/office/powerpoint/2010/main" Requires="p14">
      <p:transition spd="slow" p14:dur="2000" advTm="65928"/>
    </mc:Choice>
    <mc:Fallback>
      <p:transition spd="slow" advTm="6592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3" fill="hold" display="0">
                  <p:stCondLst>
                    <p:cond delay="indefinite"/>
                  </p:stCondLst>
                  <p:endCondLst>
                    <p:cond evt="onStopAudio" delay="0">
                      <p:tgtEl>
                        <p:sldTgt/>
                      </p:tgtEl>
                    </p:cond>
                  </p:endCondLst>
                </p:cTn>
                <p:tgtEl>
                  <p:spTgt spid="27"/>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Euclid’s elements</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smtClean="0"/>
              <a:t>Euclid’s first theorem:</a:t>
            </a:r>
          </a:p>
          <a:p>
            <a:pPr lvl="1"/>
            <a:r>
              <a:rPr lang="en-CA" dirty="0" smtClean="0"/>
              <a:t>To construct </a:t>
            </a:r>
            <a:r>
              <a:rPr lang="en-CA" dirty="0"/>
              <a:t>an equilateral triangle on a given finite straight line.</a:t>
            </a:r>
            <a:endParaRPr lang="en-US" dirty="0" smtClean="0"/>
          </a:p>
        </p:txBody>
      </p:sp>
      <p:sp>
        <p:nvSpPr>
          <p:cNvPr id="9" name="Footer Placeholder 8"/>
          <p:cNvSpPr>
            <a:spLocks noGrp="1"/>
          </p:cNvSpPr>
          <p:nvPr>
            <p:ph type="ftr" sz="quarter" idx="11"/>
          </p:nvPr>
        </p:nvSpPr>
        <p:spPr/>
        <p:txBody>
          <a:bodyPr/>
          <a:lstStyle/>
          <a:p>
            <a:r>
              <a:rPr lang="en-CA" smtClean="0"/>
              <a:t>The axiomatic method</a:t>
            </a:r>
            <a:endParaRPr lang="en-CA"/>
          </a:p>
        </p:txBody>
      </p:sp>
      <p:sp>
        <p:nvSpPr>
          <p:cNvPr id="4" name="Slide Number Placeholder 3"/>
          <p:cNvSpPr>
            <a:spLocks noGrp="1"/>
          </p:cNvSpPr>
          <p:nvPr>
            <p:ph type="sldNum" sz="quarter" idx="12"/>
          </p:nvPr>
        </p:nvSpPr>
        <p:spPr/>
        <p:txBody>
          <a:bodyPr/>
          <a:lstStyle/>
          <a:p>
            <a:fld id="{42EF6DC8-DA9C-4533-8A40-BB00A2545AF8}" type="slidenum">
              <a:rPr lang="en-CA" smtClean="0"/>
              <a:pPr/>
              <a:t>6</a:t>
            </a:fld>
            <a:endParaRPr lang="en-CA"/>
          </a:p>
        </p:txBody>
      </p:sp>
      <p:sp>
        <p:nvSpPr>
          <p:cNvPr id="5" name="Oval 4"/>
          <p:cNvSpPr/>
          <p:nvPr/>
        </p:nvSpPr>
        <p:spPr>
          <a:xfrm>
            <a:off x="3200400" y="4724400"/>
            <a:ext cx="152400" cy="1524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Oval 7"/>
          <p:cNvSpPr/>
          <p:nvPr/>
        </p:nvSpPr>
        <p:spPr>
          <a:xfrm>
            <a:off x="4724400" y="4343400"/>
            <a:ext cx="152400" cy="1524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7" name="Straight Connector 6"/>
          <p:cNvCxnSpPr/>
          <p:nvPr/>
        </p:nvCxnSpPr>
        <p:spPr>
          <a:xfrm flipV="1">
            <a:off x="3276600" y="4397828"/>
            <a:ext cx="1524000" cy="38100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Oval 9"/>
          <p:cNvSpPr/>
          <p:nvPr/>
        </p:nvSpPr>
        <p:spPr>
          <a:xfrm>
            <a:off x="1654628" y="3200400"/>
            <a:ext cx="3200400" cy="320040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Oval 11"/>
          <p:cNvSpPr/>
          <p:nvPr/>
        </p:nvSpPr>
        <p:spPr>
          <a:xfrm>
            <a:off x="3222172" y="2786742"/>
            <a:ext cx="3200400" cy="320040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 name="Oval 12"/>
          <p:cNvSpPr/>
          <p:nvPr/>
        </p:nvSpPr>
        <p:spPr>
          <a:xfrm>
            <a:off x="3614056" y="3205842"/>
            <a:ext cx="152400" cy="1524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4" name="Straight Connector 13"/>
          <p:cNvCxnSpPr/>
          <p:nvPr/>
        </p:nvCxnSpPr>
        <p:spPr>
          <a:xfrm flipV="1">
            <a:off x="3278981" y="3288505"/>
            <a:ext cx="413656" cy="1518558"/>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H="1" flipV="1">
            <a:off x="3667936" y="3228160"/>
            <a:ext cx="1132662" cy="119144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25" name="Audio 24">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3814449903"/>
      </p:ext>
    </p:extLst>
  </p:cSld>
  <p:clrMapOvr>
    <a:masterClrMapping/>
  </p:clrMapOvr>
  <mc:AlternateContent xmlns:mc="http://schemas.openxmlformats.org/markup-compatibility/2006">
    <mc:Choice xmlns:p14="http://schemas.microsoft.com/office/powerpoint/2010/main" Requires="p14">
      <p:transition spd="slow" p14:dur="2000" advTm="117928"/>
    </mc:Choice>
    <mc:Fallback>
      <p:transition spd="slow" advTm="11792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22"/>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xit" presetSubtype="0" fill="hold" grpId="1" nodeType="clickEffect">
                                  <p:stCondLst>
                                    <p:cond delay="0"/>
                                  </p:stCondLst>
                                  <p:childTnLst>
                                    <p:set>
                                      <p:cBhvr>
                                        <p:cTn id="40" dur="1" fill="hold">
                                          <p:stCondLst>
                                            <p:cond delay="0"/>
                                          </p:stCondLst>
                                        </p:cTn>
                                        <p:tgtEl>
                                          <p:spTgt spid="10"/>
                                        </p:tgtEl>
                                        <p:attrNameLst>
                                          <p:attrName>style.visibility</p:attrName>
                                        </p:attrNameLst>
                                      </p:cBhvr>
                                      <p:to>
                                        <p:strVal val="hidden"/>
                                      </p:to>
                                    </p:set>
                                  </p:childTnLst>
                                </p:cTn>
                              </p:par>
                              <p:par>
                                <p:cTn id="41" presetID="1" presetClass="exit" presetSubtype="0" fill="hold" grpId="1" nodeType="withEffect">
                                  <p:stCondLst>
                                    <p:cond delay="0"/>
                                  </p:stCondLst>
                                  <p:childTnLst>
                                    <p:set>
                                      <p:cBhvr>
                                        <p:cTn id="42" dur="1" fill="hold">
                                          <p:stCondLst>
                                            <p:cond delay="0"/>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3" fill="hold" display="0">
                  <p:stCondLst>
                    <p:cond delay="indefinite"/>
                  </p:stCondLst>
                  <p:endCondLst>
                    <p:cond evt="onStopAudio" delay="0">
                      <p:tgtEl>
                        <p:sldTgt/>
                      </p:tgtEl>
                    </p:cond>
                  </p:endCondLst>
                </p:cTn>
                <p:tgtEl>
                  <p:spTgt spid="25"/>
                </p:tgtEl>
              </p:cMediaNode>
            </p:audio>
          </p:childTnLst>
        </p:cTn>
      </p:par>
    </p:tnLst>
    <p:bldLst>
      <p:bldP spid="5" grpId="0" animBg="1"/>
      <p:bldP spid="8" grpId="0" animBg="1"/>
      <p:bldP spid="10" grpId="0" animBg="1"/>
      <p:bldP spid="10" grpId="1" animBg="1"/>
      <p:bldP spid="12" grpId="0" animBg="1"/>
      <p:bldP spid="12" grpId="1" animBg="1"/>
      <p:bldP spid="1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Axioms and theorems</a:t>
            </a:r>
            <a:endParaRPr lang="en-CA" dirty="0"/>
          </a:p>
        </p:txBody>
      </p:sp>
      <p:sp>
        <p:nvSpPr>
          <p:cNvPr id="3" name="Content Placeholder 2"/>
          <p:cNvSpPr>
            <a:spLocks noGrp="1"/>
          </p:cNvSpPr>
          <p:nvPr>
            <p:ph idx="1"/>
          </p:nvPr>
        </p:nvSpPr>
        <p:spPr/>
        <p:txBody>
          <a:bodyPr/>
          <a:lstStyle/>
          <a:p>
            <a:r>
              <a:rPr lang="en-US" dirty="0" smtClean="0"/>
              <a:t>Thus, given a set of axioms,</a:t>
            </a:r>
          </a:p>
          <a:p>
            <a:pPr marL="0" indent="0">
              <a:buNone/>
            </a:pPr>
            <a:r>
              <a:rPr lang="en-US" i="1" dirty="0"/>
              <a:t>	</a:t>
            </a:r>
            <a:r>
              <a:rPr lang="en-US" dirty="0" smtClean="0"/>
              <a:t>we may go forward and try to prove as many theorems as</a:t>
            </a:r>
            <a:br>
              <a:rPr lang="en-US" dirty="0" smtClean="0"/>
            </a:br>
            <a:r>
              <a:rPr lang="en-US" dirty="0" smtClean="0"/>
              <a:t>	possible</a:t>
            </a:r>
          </a:p>
          <a:p>
            <a:pPr lvl="1"/>
            <a:r>
              <a:rPr lang="en-US" dirty="0" smtClean="0"/>
              <a:t>Once you prove a theorem,</a:t>
            </a:r>
          </a:p>
          <a:p>
            <a:pPr marL="457200" lvl="1" indent="0">
              <a:buNone/>
            </a:pPr>
            <a:r>
              <a:rPr lang="en-US" dirty="0"/>
              <a:t>	</a:t>
            </a:r>
            <a:r>
              <a:rPr lang="en-US" dirty="0" smtClean="0"/>
              <a:t>you may use that theorem in subsequent proofs</a:t>
            </a:r>
          </a:p>
          <a:p>
            <a:pPr lvl="1"/>
            <a:endParaRPr lang="en-US" i="1" dirty="0"/>
          </a:p>
          <a:p>
            <a:r>
              <a:rPr lang="en-US" dirty="0" smtClean="0"/>
              <a:t>What is really beautiful is that if you ever find any other system that satisfies these same axioms,</a:t>
            </a:r>
          </a:p>
          <a:p>
            <a:pPr marL="0" indent="0">
              <a:buNone/>
            </a:pPr>
            <a:r>
              <a:rPr lang="en-US" dirty="0"/>
              <a:t>	</a:t>
            </a:r>
            <a:r>
              <a:rPr lang="en-US" dirty="0" smtClean="0"/>
              <a:t>all the theorems must also be true for that new system</a:t>
            </a:r>
          </a:p>
        </p:txBody>
      </p:sp>
      <p:sp>
        <p:nvSpPr>
          <p:cNvPr id="9" name="Footer Placeholder 8"/>
          <p:cNvSpPr>
            <a:spLocks noGrp="1"/>
          </p:cNvSpPr>
          <p:nvPr>
            <p:ph type="ftr" sz="quarter" idx="11"/>
          </p:nvPr>
        </p:nvSpPr>
        <p:spPr/>
        <p:txBody>
          <a:bodyPr/>
          <a:lstStyle/>
          <a:p>
            <a:r>
              <a:rPr lang="en-CA" smtClean="0"/>
              <a:t>The axiomatic method</a:t>
            </a:r>
            <a:endParaRPr lang="en-CA"/>
          </a:p>
        </p:txBody>
      </p:sp>
      <p:sp>
        <p:nvSpPr>
          <p:cNvPr id="4" name="Slide Number Placeholder 3"/>
          <p:cNvSpPr>
            <a:spLocks noGrp="1"/>
          </p:cNvSpPr>
          <p:nvPr>
            <p:ph type="sldNum" sz="quarter" idx="12"/>
          </p:nvPr>
        </p:nvSpPr>
        <p:spPr/>
        <p:txBody>
          <a:bodyPr/>
          <a:lstStyle/>
          <a:p>
            <a:fld id="{42EF6DC8-DA9C-4533-8A40-BB00A2545AF8}" type="slidenum">
              <a:rPr lang="en-CA" smtClean="0"/>
              <a:pPr/>
              <a:t>7</a:t>
            </a:fld>
            <a:endParaRPr lang="en-CA"/>
          </a:p>
        </p:txBody>
      </p:sp>
      <p:pic>
        <p:nvPicPr>
          <p:cNvPr id="6" name="Audio 5">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3864424066"/>
      </p:ext>
    </p:extLst>
  </p:cSld>
  <p:clrMapOvr>
    <a:masterClrMapping/>
  </p:clrMapOvr>
  <mc:AlternateContent xmlns:mc="http://schemas.openxmlformats.org/markup-compatibility/2006">
    <mc:Choice xmlns:p14="http://schemas.microsoft.com/office/powerpoint/2010/main" Requires="p14">
      <p:transition spd="slow" p14:dur="2000" advTm="64209"/>
    </mc:Choice>
    <mc:Fallback>
      <p:transition spd="slow" advTm="6420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1" fill="hold" display="0">
                  <p:stCondLst>
                    <p:cond delay="indefinite"/>
                  </p:stCondLst>
                  <p:endCondLst>
                    <p:cond evt="onStopAudio" delay="0">
                      <p:tgtEl>
                        <p:sldTgt/>
                      </p:tgtEl>
                    </p:cond>
                  </p:endCondLst>
                </p:cTn>
                <p:tgtEl>
                  <p:spTgt spid="6"/>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Axioms and theorems</a:t>
            </a:r>
            <a:endParaRPr lang="en-CA" dirty="0"/>
          </a:p>
        </p:txBody>
      </p:sp>
      <p:sp>
        <p:nvSpPr>
          <p:cNvPr id="3" name="Content Placeholder 2"/>
          <p:cNvSpPr>
            <a:spLocks noGrp="1"/>
          </p:cNvSpPr>
          <p:nvPr>
            <p:ph idx="1"/>
          </p:nvPr>
        </p:nvSpPr>
        <p:spPr/>
        <p:txBody>
          <a:bodyPr/>
          <a:lstStyle/>
          <a:p>
            <a:r>
              <a:rPr lang="en-US" dirty="0" smtClean="0"/>
              <a:t>We will start by finding those properties, or axioms, that are shared by the rational and real numbers</a:t>
            </a:r>
          </a:p>
          <a:p>
            <a:pPr lvl="1"/>
            <a:r>
              <a:rPr lang="en-US" dirty="0" smtClean="0"/>
              <a:t>We will then introduce the complex numbers and show they satisfy these same axioms</a:t>
            </a:r>
          </a:p>
          <a:p>
            <a:r>
              <a:rPr lang="en-US" dirty="0" smtClean="0"/>
              <a:t>Following this, we will introduce the axioms of vectors</a:t>
            </a:r>
          </a:p>
          <a:p>
            <a:pPr lvl="1"/>
            <a:r>
              <a:rPr lang="en-US" dirty="0" smtClean="0"/>
              <a:t>Those properties that are absolutely necessary</a:t>
            </a:r>
          </a:p>
          <a:p>
            <a:pPr lvl="1"/>
            <a:r>
              <a:rPr lang="en-US" dirty="0" smtClean="0"/>
              <a:t>These will be our basis for understanding vectors and matrices</a:t>
            </a:r>
          </a:p>
          <a:p>
            <a:endParaRPr lang="en-US" dirty="0"/>
          </a:p>
          <a:p>
            <a:r>
              <a:rPr lang="en-US" dirty="0" smtClean="0"/>
              <a:t>We will see that there are other systems that satisfy these same axioms, and thus, have the same properties</a:t>
            </a:r>
          </a:p>
          <a:p>
            <a:pPr lvl="1"/>
            <a:r>
              <a:rPr lang="en-US" dirty="0" smtClean="0"/>
              <a:t>Polynomials</a:t>
            </a:r>
          </a:p>
          <a:p>
            <a:pPr lvl="1"/>
            <a:r>
              <a:rPr lang="en-US" dirty="0" smtClean="0"/>
              <a:t>Functions</a:t>
            </a:r>
          </a:p>
        </p:txBody>
      </p:sp>
      <p:sp>
        <p:nvSpPr>
          <p:cNvPr id="9" name="Footer Placeholder 8"/>
          <p:cNvSpPr>
            <a:spLocks noGrp="1"/>
          </p:cNvSpPr>
          <p:nvPr>
            <p:ph type="ftr" sz="quarter" idx="11"/>
          </p:nvPr>
        </p:nvSpPr>
        <p:spPr/>
        <p:txBody>
          <a:bodyPr/>
          <a:lstStyle/>
          <a:p>
            <a:r>
              <a:rPr lang="en-CA" smtClean="0"/>
              <a:t>The axiomatic method</a:t>
            </a:r>
            <a:endParaRPr lang="en-CA"/>
          </a:p>
        </p:txBody>
      </p:sp>
      <p:sp>
        <p:nvSpPr>
          <p:cNvPr id="4" name="Slide Number Placeholder 3"/>
          <p:cNvSpPr>
            <a:spLocks noGrp="1"/>
          </p:cNvSpPr>
          <p:nvPr>
            <p:ph type="sldNum" sz="quarter" idx="12"/>
          </p:nvPr>
        </p:nvSpPr>
        <p:spPr/>
        <p:txBody>
          <a:bodyPr/>
          <a:lstStyle/>
          <a:p>
            <a:fld id="{42EF6DC8-DA9C-4533-8A40-BB00A2545AF8}" type="slidenum">
              <a:rPr lang="en-CA" smtClean="0"/>
              <a:pPr/>
              <a:t>8</a:t>
            </a:fld>
            <a:endParaRPr lang="en-CA"/>
          </a:p>
        </p:txBody>
      </p:sp>
      <p:pic>
        <p:nvPicPr>
          <p:cNvPr id="6" name="Audio 5">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563486722"/>
      </p:ext>
    </p:extLst>
  </p:cSld>
  <p:clrMapOvr>
    <a:masterClrMapping/>
  </p:clrMapOvr>
  <mc:AlternateContent xmlns:mc="http://schemas.openxmlformats.org/markup-compatibility/2006">
    <mc:Choice xmlns:p14="http://schemas.microsoft.com/office/powerpoint/2010/main" Requires="p14">
      <p:transition spd="slow" p14:dur="2000" advTm="102771"/>
    </mc:Choice>
    <mc:Fallback>
      <p:transition spd="slow" advTm="10277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3" fill="hold" display="0">
                  <p:stCondLst>
                    <p:cond delay="indefinite"/>
                  </p:stCondLst>
                  <p:endCondLst>
                    <p:cond evt="onStopAudio" delay="0">
                      <p:tgtEl>
                        <p:sldTgt/>
                      </p:tgtEl>
                    </p:cond>
                  </p:endCondLst>
                </p:cTn>
                <p:tgtEl>
                  <p:spTgt spid="6"/>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smtClean="0"/>
              <a:t>In this topic, </a:t>
            </a:r>
            <a:r>
              <a:rPr lang="en-US" dirty="0" smtClean="0"/>
              <a:t>you now</a:t>
            </a:r>
            <a:endParaRPr lang="en-US" i="1" dirty="0" smtClean="0"/>
          </a:p>
          <a:p>
            <a:pPr lvl="1"/>
            <a:r>
              <a:rPr lang="en-US" dirty="0" smtClean="0"/>
              <a:t>Understand the idea of an axiomatic system</a:t>
            </a:r>
          </a:p>
          <a:p>
            <a:pPr lvl="1"/>
            <a:r>
              <a:rPr lang="en-US" dirty="0" smtClean="0"/>
              <a:t>Have reviewed a simple proof of a theorem from Euclid</a:t>
            </a:r>
          </a:p>
          <a:p>
            <a:pPr lvl="1"/>
            <a:r>
              <a:rPr lang="en-US" dirty="0" smtClean="0"/>
              <a:t>Understand we will use this approach in this course</a:t>
            </a:r>
          </a:p>
          <a:p>
            <a:pPr lvl="2"/>
            <a:r>
              <a:rPr lang="en-US" dirty="0" smtClean="0"/>
              <a:t>We will deduce many theorems about vector spaces and matrices</a:t>
            </a:r>
          </a:p>
          <a:p>
            <a:pPr lvl="1"/>
            <a:r>
              <a:rPr lang="en-US" dirty="0" smtClean="0"/>
              <a:t>Have an inkling as to the idea there are more than just vectors you saw in secondary school</a:t>
            </a:r>
            <a:endParaRPr lang="en-US" dirty="0" smtClean="0"/>
          </a:p>
        </p:txBody>
      </p:sp>
      <p:sp>
        <p:nvSpPr>
          <p:cNvPr id="4" name="Footer Placeholder 3"/>
          <p:cNvSpPr>
            <a:spLocks noGrp="1"/>
          </p:cNvSpPr>
          <p:nvPr>
            <p:ph type="ftr" sz="quarter" idx="11"/>
          </p:nvPr>
        </p:nvSpPr>
        <p:spPr/>
        <p:txBody>
          <a:bodyPr/>
          <a:lstStyle/>
          <a:p>
            <a:r>
              <a:rPr lang="en-CA" smtClean="0"/>
              <a:t>The axiomatic method</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9</a:t>
            </a:fld>
            <a:endParaRPr lang="en-CA"/>
          </a:p>
        </p:txBody>
      </p:sp>
      <p:pic>
        <p:nvPicPr>
          <p:cNvPr id="9" name="Audio 8">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54136003"/>
      </p:ext>
    </p:extLst>
  </p:cSld>
  <p:clrMapOvr>
    <a:masterClrMapping/>
  </p:clrMapOvr>
  <mc:AlternateContent xmlns:mc="http://schemas.openxmlformats.org/markup-compatibility/2006">
    <mc:Choice xmlns:p14="http://schemas.microsoft.com/office/powerpoint/2010/main" Requires="p14">
      <p:transition spd="slow" p14:dur="2000" advTm="38035"/>
    </mc:Choice>
    <mc:Fallback>
      <p:transition spd="slow" advTm="3803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References</a:t>
            </a:r>
            <a:endParaRPr lang="en-CA" dirty="0"/>
          </a:p>
        </p:txBody>
      </p:sp>
      <p:sp>
        <p:nvSpPr>
          <p:cNvPr id="3" name="Content Placeholder 2"/>
          <p:cNvSpPr>
            <a:spLocks noGrp="1"/>
          </p:cNvSpPr>
          <p:nvPr>
            <p:ph idx="1"/>
          </p:nvPr>
        </p:nvSpPr>
        <p:spPr/>
        <p:txBody>
          <a:bodyPr>
            <a:normAutofit/>
          </a:bodyPr>
          <a:lstStyle/>
          <a:p>
            <a:pPr marL="0" indent="0">
              <a:buNone/>
            </a:pPr>
            <a:r>
              <a:rPr lang="en-CA" sz="1800" dirty="0"/>
              <a:t>[1]	</a:t>
            </a:r>
            <a:r>
              <a:rPr lang="en-CA" sz="1800" dirty="0"/>
              <a:t>https://en.wikipedia.org/wiki/Euclid%27s_Elements</a:t>
            </a:r>
            <a:endParaRPr lang="en-CA" sz="1800" dirty="0" smtClean="0"/>
          </a:p>
          <a:p>
            <a:pPr marL="0" indent="0">
              <a:buNone/>
            </a:pPr>
            <a:r>
              <a:rPr lang="en-US" sz="1800" dirty="0" smtClean="0"/>
              <a:t>[2]</a:t>
            </a:r>
            <a:r>
              <a:rPr lang="en-US" sz="1800" dirty="0"/>
              <a:t>	https://</a:t>
            </a:r>
            <a:r>
              <a:rPr lang="en-US" sz="1800" dirty="0" smtClean="0"/>
              <a:t>en.wikipedia.org/wiki/Axiomatic_system</a:t>
            </a:r>
            <a:endParaRPr lang="en-CA" sz="1800" dirty="0"/>
          </a:p>
        </p:txBody>
      </p:sp>
      <p:sp>
        <p:nvSpPr>
          <p:cNvPr id="4" name="Footer Placeholder 3"/>
          <p:cNvSpPr>
            <a:spLocks noGrp="1"/>
          </p:cNvSpPr>
          <p:nvPr>
            <p:ph type="ftr" sz="quarter" idx="11"/>
          </p:nvPr>
        </p:nvSpPr>
        <p:spPr/>
        <p:txBody>
          <a:bodyPr/>
          <a:lstStyle/>
          <a:p>
            <a:r>
              <a:rPr lang="en-CA" smtClean="0"/>
              <a:t>The axiomatic method</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10</a:t>
            </a:fld>
            <a:endParaRPr lang="en-CA"/>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740462976"/>
      </p:ext>
    </p:extLst>
  </p:cSld>
  <p:clrMapOvr>
    <a:masterClrMapping/>
  </p:clrMapOvr>
  <mc:AlternateContent xmlns:mc="http://schemas.openxmlformats.org/markup-compatibility/2006">
    <mc:Choice xmlns:p14="http://schemas.microsoft.com/office/powerpoint/2010/main" Requires="p14">
      <p:transition spd="slow" p14:dur="2000" advTm="2220"/>
    </mc:Choice>
    <mc:Fallback>
      <p:transition spd="slow" advTm="222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Acknowledgments</a:t>
            </a:r>
            <a:endParaRPr lang="en-CA" dirty="0"/>
          </a:p>
        </p:txBody>
      </p:sp>
      <p:sp>
        <p:nvSpPr>
          <p:cNvPr id="3" name="Content Placeholder 2"/>
          <p:cNvSpPr>
            <a:spLocks noGrp="1"/>
          </p:cNvSpPr>
          <p:nvPr>
            <p:ph idx="1"/>
          </p:nvPr>
        </p:nvSpPr>
        <p:spPr/>
        <p:txBody>
          <a:bodyPr>
            <a:normAutofit/>
          </a:bodyPr>
          <a:lstStyle/>
          <a:p>
            <a:pPr marL="0" indent="0">
              <a:buNone/>
            </a:pPr>
            <a:r>
              <a:rPr lang="en-CA" sz="1800" dirty="0" smtClean="0"/>
              <a:t>None so far.</a:t>
            </a:r>
            <a:endParaRPr lang="en-CA" sz="1800" dirty="0"/>
          </a:p>
        </p:txBody>
      </p:sp>
      <p:sp>
        <p:nvSpPr>
          <p:cNvPr id="4" name="Footer Placeholder 3"/>
          <p:cNvSpPr>
            <a:spLocks noGrp="1"/>
          </p:cNvSpPr>
          <p:nvPr>
            <p:ph type="ftr" sz="quarter" idx="11"/>
          </p:nvPr>
        </p:nvSpPr>
        <p:spPr/>
        <p:txBody>
          <a:bodyPr/>
          <a:lstStyle/>
          <a:p>
            <a:r>
              <a:rPr lang="en-CA" smtClean="0"/>
              <a:t>The axiomatic method</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11</a:t>
            </a:fld>
            <a:endParaRPr lang="en-CA"/>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886795597"/>
      </p:ext>
    </p:extLst>
  </p:cSld>
  <p:clrMapOvr>
    <a:masterClrMapping/>
  </p:clrMapOvr>
  <mc:AlternateContent xmlns:mc="http://schemas.openxmlformats.org/markup-compatibility/2006">
    <mc:Choice xmlns:p14="http://schemas.microsoft.com/office/powerpoint/2010/main" Requires="p14">
      <p:transition spd="slow" p14:dur="2000" advTm="1777"/>
    </mc:Choice>
    <mc:Fallback>
      <p:transition spd="slow" advTm="177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Colophon </a:t>
            </a:r>
          </a:p>
        </p:txBody>
      </p:sp>
      <p:sp>
        <p:nvSpPr>
          <p:cNvPr id="3" name="Content Placeholder 2"/>
          <p:cNvSpPr>
            <a:spLocks noGrp="1"/>
          </p:cNvSpPr>
          <p:nvPr>
            <p:ph idx="1"/>
          </p:nvPr>
        </p:nvSpPr>
        <p:spPr/>
        <p:txBody>
          <a:bodyPr>
            <a:normAutofit/>
          </a:bodyPr>
          <a:lstStyle/>
          <a:p>
            <a:pPr marL="0" indent="0">
              <a:buNone/>
            </a:pPr>
            <a:r>
              <a:rPr lang="en-CA" sz="1800" dirty="0" smtClean="0"/>
              <a:t>These slides were prepared using the Cambria typeface. Mathematical equations use </a:t>
            </a:r>
            <a:r>
              <a:rPr lang="en-CA" sz="1800" dirty="0" smtClean="0">
                <a:latin typeface="Times New Roman" panose="02020603050405020304" pitchFamily="18" charset="0"/>
              </a:rPr>
              <a:t>Times New Roman</a:t>
            </a:r>
            <a:r>
              <a:rPr lang="en-CA" sz="1800" dirty="0" smtClean="0"/>
              <a:t>, and source code is presented using </a:t>
            </a:r>
            <a:r>
              <a:rPr lang="en-CA" sz="1800" dirty="0" smtClean="0">
                <a:latin typeface="Consolas" panose="020B0609020204030204" pitchFamily="49" charset="0"/>
                <a:cs typeface="Consolas" panose="020B0609020204030204" pitchFamily="49" charset="0"/>
              </a:rPr>
              <a:t>Consolas</a:t>
            </a:r>
            <a:r>
              <a:rPr lang="en-CA" sz="1800" dirty="0" smtClean="0"/>
              <a:t>.</a:t>
            </a:r>
          </a:p>
          <a:p>
            <a:pPr marL="0" indent="0">
              <a:buNone/>
            </a:pPr>
            <a:endParaRPr lang="en-CA" sz="1800" dirty="0" smtClean="0"/>
          </a:p>
          <a:p>
            <a:pPr marL="0" indent="0">
              <a:buNone/>
            </a:pPr>
            <a:r>
              <a:rPr lang="en-CA" sz="1800" dirty="0" smtClean="0"/>
              <a:t>The </a:t>
            </a:r>
            <a:r>
              <a:rPr lang="en-CA" sz="1800" dirty="0"/>
              <a:t>photographs of </a:t>
            </a:r>
            <a:r>
              <a:rPr lang="en-CA" sz="1800" dirty="0" smtClean="0"/>
              <a:t>flowers and a monarch butter appearing </a:t>
            </a:r>
            <a:r>
              <a:rPr lang="en-CA" sz="1800" dirty="0"/>
              <a:t>on the title slide and accenting the top of each other slide were taken at the Royal Botanical Gardens </a:t>
            </a:r>
            <a:r>
              <a:rPr lang="en-CA" sz="1800" dirty="0" smtClean="0"/>
              <a:t>in October of 2017 by </a:t>
            </a:r>
            <a:r>
              <a:rPr lang="en-CA" sz="1800" dirty="0"/>
              <a:t>Douglas Wilhelm Harder. Please see</a:t>
            </a:r>
          </a:p>
          <a:p>
            <a:pPr marL="0" indent="0" algn="ctr">
              <a:buNone/>
            </a:pPr>
            <a:r>
              <a:rPr lang="en-CA" sz="1800" dirty="0"/>
              <a:t>https://www.rbg.ca/</a:t>
            </a:r>
          </a:p>
          <a:p>
            <a:pPr marL="0" indent="0">
              <a:buNone/>
            </a:pPr>
            <a:r>
              <a:rPr lang="en-CA" sz="1800" dirty="0" smtClean="0"/>
              <a:t>for </a:t>
            </a:r>
            <a:r>
              <a:rPr lang="en-CA" sz="1800" dirty="0"/>
              <a:t>more information.</a:t>
            </a:r>
          </a:p>
        </p:txBody>
      </p:sp>
      <p:pic>
        <p:nvPicPr>
          <p:cNvPr id="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35897" y="4538542"/>
            <a:ext cx="3240360" cy="2163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4"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10400" y="3733800"/>
            <a:ext cx="1981200" cy="29678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47773" y="4568054"/>
            <a:ext cx="3357428"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r>
              <a:rPr lang="en-CA" smtClean="0"/>
              <a:t>The axiomatic method</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12</a:t>
            </a:fld>
            <a:endParaRPr lang="en-CA"/>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131585356"/>
      </p:ext>
    </p:extLst>
  </p:cSld>
  <p:clrMapOvr>
    <a:masterClrMapping/>
  </p:clrMapOvr>
  <mc:AlternateContent xmlns:mc="http://schemas.openxmlformats.org/markup-compatibility/2006">
    <mc:Choice xmlns:p14="http://schemas.microsoft.com/office/powerpoint/2010/main" Requires="p14">
      <p:transition spd="slow" p14:dur="2000" advTm="1480"/>
    </mc:Choice>
    <mc:Fallback>
      <p:transition spd="slow" advTm="148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Disclaimer</a:t>
            </a:r>
          </a:p>
        </p:txBody>
      </p:sp>
      <p:sp>
        <p:nvSpPr>
          <p:cNvPr id="3" name="Content Placeholder 2"/>
          <p:cNvSpPr>
            <a:spLocks noGrp="1"/>
          </p:cNvSpPr>
          <p:nvPr>
            <p:ph idx="1"/>
          </p:nvPr>
        </p:nvSpPr>
        <p:spPr/>
        <p:txBody>
          <a:bodyPr/>
          <a:lstStyle/>
          <a:p>
            <a:pPr marL="0" indent="0" algn="just">
              <a:buNone/>
            </a:pPr>
            <a:r>
              <a:rPr lang="en-CA" dirty="0"/>
              <a:t>These slides are provided for the </a:t>
            </a:r>
            <a:r>
              <a:rPr lang="en-CA" cap="small" smtClean="0"/>
              <a:t>ne</a:t>
            </a:r>
            <a:r>
              <a:rPr lang="en-CA" smtClean="0"/>
              <a:t> 112 </a:t>
            </a:r>
            <a:r>
              <a:rPr lang="en-CA" i="1" dirty="0" smtClean="0"/>
              <a:t>Linear algebra for nanotechnology engineering</a:t>
            </a:r>
            <a:r>
              <a:rPr lang="en-CA" dirty="0" smtClean="0"/>
              <a:t> course taught at the University of Waterloo. </a:t>
            </a:r>
            <a:r>
              <a:rPr lang="en-CA" dirty="0"/>
              <a:t>The material in it reflects the authors’ best judgment in light of the information available to them at the time of preparation. Any reliance on these course slides by any party for any other purpose are the responsibility of such parties. The authors accept no responsibility for damages, if any, suffered by any party as a result of decisions made or actions based on these course slides for any other purpose than that for which it was intended.</a:t>
            </a:r>
          </a:p>
          <a:p>
            <a:pPr marL="0" indent="0">
              <a:buNone/>
            </a:pPr>
            <a:endParaRPr lang="en-CA" dirty="0"/>
          </a:p>
        </p:txBody>
      </p:sp>
      <p:sp>
        <p:nvSpPr>
          <p:cNvPr id="4" name="Footer Placeholder 3"/>
          <p:cNvSpPr>
            <a:spLocks noGrp="1"/>
          </p:cNvSpPr>
          <p:nvPr>
            <p:ph type="ftr" sz="quarter" idx="11"/>
          </p:nvPr>
        </p:nvSpPr>
        <p:spPr/>
        <p:txBody>
          <a:bodyPr/>
          <a:lstStyle/>
          <a:p>
            <a:r>
              <a:rPr lang="en-CA" smtClean="0"/>
              <a:t>The axiomatic method</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13</a:t>
            </a:fld>
            <a:endParaRPr lang="en-CA"/>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4272497073"/>
      </p:ext>
    </p:extLst>
  </p:cSld>
  <p:clrMapOvr>
    <a:masterClrMapping/>
  </p:clrMapOvr>
  <mc:AlternateContent xmlns:mc="http://schemas.openxmlformats.org/markup-compatibility/2006">
    <mc:Choice xmlns:p14="http://schemas.microsoft.com/office/powerpoint/2010/main" Requires="p14">
      <p:transition spd="slow" p14:dur="2000" advTm="4256"/>
    </mc:Choice>
    <mc:Fallback>
      <p:transition spd="slow" advTm="425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8.3|10.2|16.5|21.3"/>
</p:tagLst>
</file>

<file path=ppt/tags/tag2.xml><?xml version="1.0" encoding="utf-8"?>
<p:tagLst xmlns:a="http://schemas.openxmlformats.org/drawingml/2006/main" xmlns:r="http://schemas.openxmlformats.org/officeDocument/2006/relationships" xmlns:p="http://schemas.openxmlformats.org/presentationml/2006/main">
  <p:tag name="TIMING" val="|38"/>
</p:tagLst>
</file>

<file path=ppt/tags/tag3.xml><?xml version="1.0" encoding="utf-8"?>
<p:tagLst xmlns:a="http://schemas.openxmlformats.org/drawingml/2006/main" xmlns:r="http://schemas.openxmlformats.org/officeDocument/2006/relationships" xmlns:p="http://schemas.openxmlformats.org/presentationml/2006/main">
  <p:tag name="TIMING" val="|45.7"/>
</p:tagLst>
</file>

<file path=ppt/tags/tag4.xml><?xml version="1.0" encoding="utf-8"?>
<p:tagLst xmlns:a="http://schemas.openxmlformats.org/drawingml/2006/main" xmlns:r="http://schemas.openxmlformats.org/officeDocument/2006/relationships" xmlns:p="http://schemas.openxmlformats.org/presentationml/2006/main">
  <p:tag name="TIMING" val="|15.9|5.4|9.9|9.1|10.9|10.9|15.7|14.8"/>
</p:tagLst>
</file>

<file path=ppt/tags/tag5.xml><?xml version="1.0" encoding="utf-8"?>
<p:tagLst xmlns:a="http://schemas.openxmlformats.org/drawingml/2006/main" xmlns:r="http://schemas.openxmlformats.org/officeDocument/2006/relationships" xmlns:p="http://schemas.openxmlformats.org/presentationml/2006/main">
  <p:tag name="TIMING" val="|13.1|10.5|12.6"/>
</p:tagLst>
</file>

<file path=ppt/tags/tag6.xml><?xml version="1.0" encoding="utf-8"?>
<p:tagLst xmlns:a="http://schemas.openxmlformats.org/drawingml/2006/main" xmlns:r="http://schemas.openxmlformats.org/officeDocument/2006/relationships" xmlns:p="http://schemas.openxmlformats.org/presentationml/2006/main">
  <p:tag name="TIMING" val="|18.4|27.5|4.8|7.9|19.3|16.4"/>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6521</TotalTime>
  <Words>736</Words>
  <Application>Microsoft Office PowerPoint</Application>
  <PresentationFormat>On-screen Show (4:3)</PresentationFormat>
  <Paragraphs>101</Paragraphs>
  <Slides>13</Slides>
  <Notes>0</Notes>
  <HiddenSlides>0</HiddenSlides>
  <MMClips>13</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1.5 The axiomatic method</vt:lpstr>
      <vt:lpstr>Introduction</vt:lpstr>
      <vt:lpstr>The axiomatic method</vt:lpstr>
      <vt:lpstr>Euclid’s geometry</vt:lpstr>
      <vt:lpstr>Euclid’s elements</vt:lpstr>
      <vt:lpstr>Euclid’s elements</vt:lpstr>
      <vt:lpstr>Axioms and theorems</vt:lpstr>
      <vt:lpstr>Axioms and theorems</vt:lpstr>
      <vt:lpstr>Summary</vt:lpstr>
      <vt:lpstr>References</vt:lpstr>
      <vt:lpstr>Acknowledgments</vt:lpstr>
      <vt:lpstr>Colophon </vt:lpstr>
      <vt:lpstr>Disclaimer</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Douglas Wilhelm Harder</dc:creator>
  <cp:lastModifiedBy>Douglas Wilhelm Harder</cp:lastModifiedBy>
  <cp:revision>131</cp:revision>
  <dcterms:created xsi:type="dcterms:W3CDTF">2020-04-30T19:27:29Z</dcterms:created>
  <dcterms:modified xsi:type="dcterms:W3CDTF">2020-09-08T11:08:40Z</dcterms:modified>
</cp:coreProperties>
</file>